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9" autoAdjust="0"/>
    <p:restoredTop sz="94660"/>
  </p:normalViewPr>
  <p:slideViewPr>
    <p:cSldViewPr snapToGrid="0">
      <p:cViewPr>
        <p:scale>
          <a:sx n="66" d="100"/>
          <a:sy n="66" d="100"/>
        </p:scale>
        <p:origin x="-628" y="-1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jpeg>
</file>

<file path=ppt/media/image5.jp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3/5/2016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3/5/2016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3/5/2016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3/5/2016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3/5/2016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3/5/2016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3/5/2016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3/5/2016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3/5/2016</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3/5/2016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3/5/2016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3/5/2016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3/5/2016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3/5/2016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3/5/2016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3/5/2016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3/5/2016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3/5/2016</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err="1" smtClean="0"/>
              <a:t>ToRemindYou</a:t>
            </a:r>
            <a:r>
              <a:rPr lang="en-US" dirty="0" smtClean="0"/>
              <a:t>?</a:t>
            </a:r>
            <a:endParaRPr lang="en-US" dirty="0"/>
          </a:p>
        </p:txBody>
      </p:sp>
      <p:sp>
        <p:nvSpPr>
          <p:cNvPr id="3" name="Subtitle 2"/>
          <p:cNvSpPr>
            <a:spLocks noGrp="1"/>
          </p:cNvSpPr>
          <p:nvPr>
            <p:ph type="subTitle" idx="1"/>
          </p:nvPr>
        </p:nvSpPr>
        <p:spPr/>
        <p:txBody>
          <a:bodyPr/>
          <a:lstStyle/>
          <a:p>
            <a:pPr algn="ctr"/>
            <a:r>
              <a:rPr lang="he-IL" dirty="0" smtClean="0"/>
              <a:t>מרכז תמיכה לסטודנט – מכללת עזריאלי</a:t>
            </a:r>
            <a:endParaRPr lang="en-US" dirty="0"/>
          </a:p>
        </p:txBody>
      </p:sp>
      <p:pic>
        <p:nvPicPr>
          <p:cNvPr id="4" name="תמונה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20104" y="366409"/>
            <a:ext cx="4336468" cy="2902307"/>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8226" y="603513"/>
            <a:ext cx="2524124" cy="1893093"/>
          </a:xfrm>
          <a:prstGeom prst="rect">
            <a:avLst/>
          </a:prstGeom>
        </p:spPr>
      </p:pic>
    </p:spTree>
    <p:extLst>
      <p:ext uri="{BB962C8B-B14F-4D97-AF65-F5344CB8AC3E}">
        <p14:creationId xmlns:p14="http://schemas.microsoft.com/office/powerpoint/2010/main" val="3433112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500" fill="hold"/>
                                        <p:tgtEl>
                                          <p:spTgt spid="4"/>
                                        </p:tgtEl>
                                        <p:attrNameLst>
                                          <p:attrName>ppt_w</p:attrName>
                                        </p:attrNameLst>
                                      </p:cBhvr>
                                      <p:tavLst>
                                        <p:tav tm="0">
                                          <p:val>
                                            <p:fltVal val="0"/>
                                          </p:val>
                                        </p:tav>
                                        <p:tav tm="100000">
                                          <p:val>
                                            <p:strVal val="#ppt_w"/>
                                          </p:val>
                                        </p:tav>
                                      </p:tavLst>
                                    </p:anim>
                                    <p:anim calcmode="lin" valueType="num">
                                      <p:cBhvr>
                                        <p:cTn id="8" dur="1500" fill="hold"/>
                                        <p:tgtEl>
                                          <p:spTgt spid="4"/>
                                        </p:tgtEl>
                                        <p:attrNameLst>
                                          <p:attrName>ppt_h</p:attrName>
                                        </p:attrNameLst>
                                      </p:cBhvr>
                                      <p:tavLst>
                                        <p:tav tm="0">
                                          <p:val>
                                            <p:fltVal val="0"/>
                                          </p:val>
                                        </p:tav>
                                        <p:tav tm="100000">
                                          <p:val>
                                            <p:strVal val="#ppt_h"/>
                                          </p:val>
                                        </p:tav>
                                      </p:tavLst>
                                    </p:anim>
                                    <p:animEffect transition="in" filter="fade">
                                      <p:cBhvr>
                                        <p:cTn id="9"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he-IL" dirty="0" smtClean="0"/>
              <a:t>שכחתי שיש לי פגישההההההההההההה!! </a:t>
            </a:r>
            <a:r>
              <a:rPr lang="he-IL" dirty="0" smtClean="0">
                <a:sym typeface="Wingdings" panose="05000000000000000000" pitchFamily="2" charset="2"/>
              </a:rPr>
              <a:t></a:t>
            </a:r>
            <a:endParaRPr lang="en-US" dirty="0"/>
          </a:p>
        </p:txBody>
      </p:sp>
      <p:sp>
        <p:nvSpPr>
          <p:cNvPr id="5" name="Content Placeholder 4"/>
          <p:cNvSpPr>
            <a:spLocks noGrp="1"/>
          </p:cNvSpPr>
          <p:nvPr>
            <p:ph idx="1"/>
          </p:nvPr>
        </p:nvSpPr>
        <p:spPr/>
        <p:txBody>
          <a:bodyPr/>
          <a:lstStyle/>
          <a:p>
            <a:pPr marL="0" indent="0" algn="r">
              <a:buNone/>
            </a:pPr>
            <a:r>
              <a:rPr lang="he-IL" dirty="0" smtClean="0">
                <a:sym typeface="Wingdings" panose="05000000000000000000" pitchFamily="2" charset="2"/>
              </a:rPr>
              <a:t>מבחינת הסטודנטים: </a:t>
            </a:r>
          </a:p>
          <a:p>
            <a:pPr marL="0" indent="0" algn="r">
              <a:buNone/>
            </a:pPr>
            <a:r>
              <a:rPr lang="he-IL" dirty="0" smtClean="0">
                <a:sym typeface="Wingdings" panose="05000000000000000000" pitchFamily="2" charset="2"/>
              </a:rPr>
              <a:t>רבים מהסטודנטים בעלי הפרעות קשב וריכוז, עסוקים בשגרה היומיומית העמוסה במכללה ובחיי היומיום ובין היתר רשומים לסדנאות, פגישות אישיות, אירועים וכו'. כמעט בלתי אפשרי לנהל מעקב אחרי כל המשימות האלה בלי שימוש באמצעי עזר כלשהו... </a:t>
            </a:r>
          </a:p>
          <a:p>
            <a:pPr marL="0" indent="0" algn="r" rtl="1">
              <a:buNone/>
            </a:pPr>
            <a:r>
              <a:rPr lang="he-IL" dirty="0" smtClean="0">
                <a:sym typeface="Wingdings" panose="05000000000000000000" pitchFamily="2" charset="2"/>
              </a:rPr>
              <a:t>ומבחינת הרכז/ת:</a:t>
            </a:r>
          </a:p>
          <a:p>
            <a:pPr marL="0" indent="0" algn="r" rtl="1">
              <a:buNone/>
            </a:pPr>
            <a:r>
              <a:rPr lang="he-IL" dirty="0" smtClean="0">
                <a:sym typeface="Wingdings" panose="05000000000000000000" pitchFamily="2" charset="2"/>
              </a:rPr>
              <a:t>אמנם יש מאגר השומר את פרטי כל הסטודנטים הרשומים למרכז התמיכה, אך אין שום פונקציונליות ייחודית לגביו, כגון שליחת תזכורות לסטודנטים, הודעות על שינויים ועדכונים מסוגים שונים, אישור שיבוץ למרכז תמיכה... </a:t>
            </a:r>
            <a:endParaRPr lang="en-US" dirty="0"/>
          </a:p>
        </p:txBody>
      </p:sp>
    </p:spTree>
    <p:extLst>
      <p:ext uri="{BB962C8B-B14F-4D97-AF65-F5344CB8AC3E}">
        <p14:creationId xmlns:p14="http://schemas.microsoft.com/office/powerpoint/2010/main" val="374248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rtl="1"/>
            <a:r>
              <a:rPr lang="he-IL" dirty="0" smtClean="0"/>
              <a:t>מה אנו רוצים להשיג?</a:t>
            </a:r>
            <a:endParaRPr lang="en-US" dirty="0"/>
          </a:p>
        </p:txBody>
      </p:sp>
      <p:sp>
        <p:nvSpPr>
          <p:cNvPr id="3" name="Content Placeholder 2"/>
          <p:cNvSpPr>
            <a:spLocks noGrp="1"/>
          </p:cNvSpPr>
          <p:nvPr>
            <p:ph idx="1"/>
          </p:nvPr>
        </p:nvSpPr>
        <p:spPr/>
        <p:txBody>
          <a:bodyPr/>
          <a:lstStyle/>
          <a:p>
            <a:pPr algn="r" rtl="1">
              <a:buFont typeface="Wingdings" panose="05000000000000000000" pitchFamily="2" charset="2"/>
              <a:buChar char="ü"/>
            </a:pPr>
            <a:endParaRPr lang="he-IL" dirty="0" smtClean="0"/>
          </a:p>
          <a:p>
            <a:pPr algn="r" rtl="1">
              <a:buFont typeface="Wingdings" panose="05000000000000000000" pitchFamily="2" charset="2"/>
              <a:buChar char="ü"/>
            </a:pPr>
            <a:endParaRPr lang="he-IL" dirty="0"/>
          </a:p>
          <a:p>
            <a:pPr algn="r" rtl="1">
              <a:buFont typeface="Wingdings" panose="05000000000000000000" pitchFamily="2" charset="2"/>
              <a:buChar char="ü"/>
            </a:pPr>
            <a:r>
              <a:rPr lang="he-IL" dirty="0" smtClean="0"/>
              <a:t>ריכוז כל האירועים תחת מערכת מבוזרת אחת.</a:t>
            </a:r>
          </a:p>
          <a:p>
            <a:pPr algn="r" rtl="1">
              <a:buFont typeface="Wingdings" panose="05000000000000000000" pitchFamily="2" charset="2"/>
              <a:buChar char="ü"/>
            </a:pPr>
            <a:r>
              <a:rPr lang="he-IL" dirty="0" smtClean="0"/>
              <a:t>מתן אפשרות לשיבוץ עצמי של הסטודנט במערכת השעות של מרכז התמיכה.</a:t>
            </a:r>
          </a:p>
          <a:p>
            <a:pPr algn="r" rtl="1">
              <a:buFont typeface="Wingdings" panose="05000000000000000000" pitchFamily="2" charset="2"/>
              <a:buChar char="ü"/>
            </a:pPr>
            <a:r>
              <a:rPr lang="he-IL" dirty="0" smtClean="0"/>
              <a:t>מערכת לזיהוי התנגשויות או חפיפה בין אירועים תלויים...</a:t>
            </a:r>
          </a:p>
          <a:p>
            <a:pPr algn="r" rtl="1">
              <a:buFont typeface="Wingdings" panose="05000000000000000000" pitchFamily="2" charset="2"/>
              <a:buChar char="ü"/>
            </a:pPr>
            <a:r>
              <a:rPr lang="he-IL" dirty="0" smtClean="0"/>
              <a:t>שליחת תזכורות בצורה אוטומטית/ידנית לסטודנטים על פגישות ושינויים.</a:t>
            </a:r>
          </a:p>
          <a:p>
            <a:pPr marL="0" indent="0" algn="r" rtl="1">
              <a:buNone/>
            </a:pPr>
            <a:endParaRPr lang="he-IL" dirty="0" smtClean="0"/>
          </a:p>
          <a:p>
            <a:pPr algn="r"/>
            <a:endParaRPr lang="en-US" dirty="0"/>
          </a:p>
        </p:txBody>
      </p:sp>
      <p:sp>
        <p:nvSpPr>
          <p:cNvPr id="4" name="Rectangle 3"/>
          <p:cNvSpPr/>
          <p:nvPr/>
        </p:nvSpPr>
        <p:spPr>
          <a:xfrm>
            <a:off x="3605309" y="2052935"/>
            <a:ext cx="4807214" cy="923330"/>
          </a:xfrm>
          <a:prstGeom prst="rect">
            <a:avLst/>
          </a:prstGeom>
          <a:noFill/>
        </p:spPr>
        <p:txBody>
          <a:bodyPr wrap="none" lIns="91440" tIns="45720" rIns="91440" bIns="45720">
            <a:spAutoFit/>
          </a:bodyPr>
          <a:lstStyle/>
          <a:p>
            <a:pPr algn="ctr"/>
            <a:r>
              <a:rPr lang="en-US" sz="5400" b="1" cap="none" spc="0" dirty="0" err="1" smtClean="0">
                <a:ln w="6600">
                  <a:solidFill>
                    <a:schemeClr val="accent2"/>
                  </a:solidFill>
                  <a:prstDash val="solid"/>
                </a:ln>
                <a:solidFill>
                  <a:srgbClr val="FFFFFF"/>
                </a:solidFill>
                <a:effectLst>
                  <a:outerShdw dist="38100" dir="2700000" algn="tl" rotWithShape="0">
                    <a:schemeClr val="accent2"/>
                  </a:outerShdw>
                </a:effectLst>
              </a:rPr>
              <a:t>ToRemindYou</a:t>
            </a: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5996778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rtl="1"/>
            <a:r>
              <a:rPr lang="he-IL" dirty="0" smtClean="0"/>
              <a:t>איך זה עובד?</a:t>
            </a:r>
            <a:endParaRPr lang="en-US" dirty="0"/>
          </a:p>
        </p:txBody>
      </p:sp>
      <p:sp>
        <p:nvSpPr>
          <p:cNvPr id="3" name="Content Placeholder 2"/>
          <p:cNvSpPr>
            <a:spLocks noGrp="1"/>
          </p:cNvSpPr>
          <p:nvPr>
            <p:ph idx="1"/>
          </p:nvPr>
        </p:nvSpPr>
        <p:spPr>
          <a:xfrm>
            <a:off x="680321" y="2336873"/>
            <a:ext cx="9926719" cy="3599316"/>
          </a:xfrm>
        </p:spPr>
        <p:txBody>
          <a:bodyPr>
            <a:noAutofit/>
          </a:bodyPr>
          <a:lstStyle/>
          <a:p>
            <a:pPr algn="r" rtl="1"/>
            <a:r>
              <a:rPr lang="en-US" sz="1800" dirty="0" smtClean="0"/>
              <a:t>“</a:t>
            </a:r>
            <a:r>
              <a:rPr lang="en-US" sz="1800" dirty="0" err="1" smtClean="0"/>
              <a:t>ToRemindYou</a:t>
            </a:r>
            <a:r>
              <a:rPr lang="en-US" sz="1800" dirty="0" smtClean="0"/>
              <a:t>?”</a:t>
            </a:r>
            <a:r>
              <a:rPr lang="he-IL" sz="1800" dirty="0" smtClean="0"/>
              <a:t> </a:t>
            </a:r>
            <a:r>
              <a:rPr lang="he-IL" sz="1800" dirty="0"/>
              <a:t>היא אפליקציית </a:t>
            </a:r>
            <a:r>
              <a:rPr lang="en-US" sz="1800" dirty="0"/>
              <a:t>Web</a:t>
            </a:r>
            <a:r>
              <a:rPr lang="he-IL" sz="1800" dirty="0"/>
              <a:t> העובדת בצורת "שרת לקוח".</a:t>
            </a:r>
          </a:p>
          <a:p>
            <a:pPr algn="r" rtl="1"/>
            <a:r>
              <a:rPr lang="he-IL" sz="1800" dirty="0"/>
              <a:t>מיהו הלקוח? כל </a:t>
            </a:r>
            <a:r>
              <a:rPr lang="he-IL" sz="1800" dirty="0" smtClean="0"/>
              <a:t>הסטודנטים במכללה הרשומים למרכז התמיכה ולשירותים הנלווים אליו, אשר רוצים להשתבץ למערכת השעות של מרכז התמיכה. הם יוכלו להירשם מרחוק בלי צורך לקבוע בצורה אישית מול הרכזת. בנוסף הלקוח הוא גם הרכזת עצמה, אשר תאשר את השיבוץ של השעות עבור מרכז התמיכה ותוכל לייצר אירועים, תזכורות ועדכונים עבור אותם סטודנטים ושליחתם למייל האישי באופן אוטומטי בהתאם לצורך...</a:t>
            </a:r>
            <a:endParaRPr lang="en-US" sz="1800" dirty="0" smtClean="0"/>
          </a:p>
          <a:p>
            <a:pPr algn="r" rtl="1">
              <a:lnSpc>
                <a:spcPct val="100000"/>
              </a:lnSpc>
              <a:spcBef>
                <a:spcPts val="0"/>
              </a:spcBef>
            </a:pPr>
            <a:endParaRPr lang="he-IL" sz="1800" smtClean="0"/>
          </a:p>
          <a:p>
            <a:pPr algn="r" rtl="1">
              <a:lnSpc>
                <a:spcPct val="100000"/>
              </a:lnSpc>
              <a:spcBef>
                <a:spcPts val="0"/>
              </a:spcBef>
            </a:pPr>
            <a:r>
              <a:rPr lang="he-IL" sz="1800" smtClean="0"/>
              <a:t>מיהו </a:t>
            </a:r>
            <a:r>
              <a:rPr lang="he-IL" sz="1800" dirty="0"/>
              <a:t>השרת? מנהל הסידור, זה שמקבל את כל </a:t>
            </a:r>
            <a:r>
              <a:rPr lang="he-IL" sz="1800" dirty="0" smtClean="0"/>
              <a:t>האילוצים</a:t>
            </a:r>
            <a:r>
              <a:rPr lang="en-US" sz="1800" dirty="0" smtClean="0"/>
              <a:t> </a:t>
            </a:r>
            <a:r>
              <a:rPr lang="he-IL" sz="1800" dirty="0" smtClean="0"/>
              <a:t>ואת כל שיבוצי הסטודנטים</a:t>
            </a:r>
            <a:r>
              <a:rPr lang="he-IL" sz="1800" dirty="0" smtClean="0"/>
              <a:t>.</a:t>
            </a:r>
          </a:p>
          <a:p>
            <a:pPr marL="0" lvl="0" indent="0" algn="r" rtl="1">
              <a:lnSpc>
                <a:spcPct val="100000"/>
              </a:lnSpc>
              <a:spcBef>
                <a:spcPts val="0"/>
              </a:spcBef>
              <a:buNone/>
            </a:pPr>
            <a:r>
              <a:rPr lang="he-IL" sz="1800" dirty="0" smtClean="0"/>
              <a:t>בדף </a:t>
            </a:r>
            <a:r>
              <a:rPr lang="he-IL" sz="1800" dirty="0"/>
              <a:t>המנהל מוצג לוח </a:t>
            </a:r>
            <a:r>
              <a:rPr lang="he-IL" sz="1800" dirty="0" smtClean="0"/>
              <a:t>שבועי </a:t>
            </a:r>
            <a:r>
              <a:rPr lang="he-IL" sz="1800" dirty="0"/>
              <a:t>עתידי, </a:t>
            </a:r>
            <a:r>
              <a:rPr lang="he-IL" sz="1800" dirty="0" smtClean="0"/>
              <a:t>שבו המנהל מאשר את שיבוץ הסטודנטים למרכז התמיכה לפי בקשתם, בנוסף יוצגו כל הפגישות והאירועים המתכוננים של המרכז עם הסטודנטים, יחד עם כל הפעילויות הנלוות המצופות ממערכת כזו: כגון עדכון אירועים קיימים, הוספת אירועים. השרת יתריע על חפיפות לא תקינות ויבצע תזכורות בצורה אוטומטית, בנוסף, ישלח טופסי משוב אוטומטיים לסטודנטים בתום האירוע בו נכחו. לאחר מכן יהיה אפשר לבצע מעקב וסטטיסטיקות בעזרת המשובים וליידע את הרכז על כך.</a:t>
            </a:r>
            <a:endParaRPr lang="he-IL" sz="1800" dirty="0"/>
          </a:p>
          <a:p>
            <a:endParaRPr lang="he-IL" sz="1800" dirty="0"/>
          </a:p>
          <a:p>
            <a:endParaRPr lang="en-US" sz="1800" dirty="0"/>
          </a:p>
        </p:txBody>
      </p:sp>
    </p:spTree>
    <p:extLst>
      <p:ext uri="{BB962C8B-B14F-4D97-AF65-F5344CB8AC3E}">
        <p14:creationId xmlns:p14="http://schemas.microsoft.com/office/powerpoint/2010/main" val="2252485662"/>
      </p:ext>
    </p:extLst>
  </p:cSld>
  <p:clrMapOvr>
    <a:masterClrMapping/>
  </p:clrMapOvr>
  <p:timing>
    <p:tnLst>
      <p:par>
        <p:cTn id="1" dur="indefinite" restart="never" nodeType="tmRoot"/>
      </p:par>
    </p:tn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81</TotalTime>
  <Words>324</Words>
  <Application>Microsoft Office PowerPoint</Application>
  <PresentationFormat>מותאם אישית</PresentationFormat>
  <Paragraphs>21</Paragraphs>
  <Slides>4</Slides>
  <Notes>0</Notes>
  <HiddenSlides>0</HiddenSlides>
  <MMClips>0</MMClips>
  <ScaleCrop>false</ScaleCrop>
  <HeadingPairs>
    <vt:vector size="4" baseType="variant">
      <vt:variant>
        <vt:lpstr>ערכת נושא</vt:lpstr>
      </vt:variant>
      <vt:variant>
        <vt:i4>1</vt:i4>
      </vt:variant>
      <vt:variant>
        <vt:lpstr>כותרות שקופיות</vt:lpstr>
      </vt:variant>
      <vt:variant>
        <vt:i4>4</vt:i4>
      </vt:variant>
    </vt:vector>
  </HeadingPairs>
  <TitlesOfParts>
    <vt:vector size="5" baseType="lpstr">
      <vt:lpstr>Berlin</vt:lpstr>
      <vt:lpstr>ToRemindYou?</vt:lpstr>
      <vt:lpstr>שכחתי שיש לי פגישההההההההההההה!! </vt:lpstr>
      <vt:lpstr>מה אנו רוצים להשיג?</vt:lpstr>
      <vt:lpstr>איך זה עובד?</vt:lpstr>
    </vt:vector>
  </TitlesOfParts>
  <Company>Intel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 Amram, Nir</dc:creator>
  <cp:keywords>CTPClassification=CTP_NWR:VisualMarkings=</cp:keywords>
  <cp:lastModifiedBy>רותם</cp:lastModifiedBy>
  <cp:revision>27</cp:revision>
  <dcterms:created xsi:type="dcterms:W3CDTF">2016-03-04T14:07:52Z</dcterms:created>
  <dcterms:modified xsi:type="dcterms:W3CDTF">2016-03-05T15:47:56Z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86b6746b-0eeb-454b-9670-5fa7d242c1fb</vt:lpwstr>
  </property>
  <property fmtid="{D5CDD505-2E9C-101B-9397-08002B2CF9AE}" pid="3" name="CTP_TimeStamp">
    <vt:lpwstr>2016-03-04 15:26:54Z</vt:lpwstr>
  </property>
  <property fmtid="{D5CDD505-2E9C-101B-9397-08002B2CF9AE}" pid="4" name="CTP_BU">
    <vt:lpwstr>NA</vt:lpwstr>
  </property>
  <property fmtid="{D5CDD505-2E9C-101B-9397-08002B2CF9AE}" pid="5" name="CTP_IDSID">
    <vt:lpwstr>NA</vt:lpwstr>
  </property>
  <property fmtid="{D5CDD505-2E9C-101B-9397-08002B2CF9AE}" pid="6" name="CTP_WWID">
    <vt:lpwstr>NA</vt:lpwstr>
  </property>
  <property fmtid="{D5CDD505-2E9C-101B-9397-08002B2CF9AE}" pid="7" name="CTPClassification">
    <vt:lpwstr>CTP_NWR</vt:lpwstr>
  </property>
</Properties>
</file>

<file path=docProps/thumbnail.jpeg>
</file>